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8" r:id="rId3"/>
    <p:sldId id="260" r:id="rId4"/>
    <p:sldId id="293" r:id="rId5"/>
    <p:sldId id="292" r:id="rId6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8"/>
      <p:bold r:id="rId9"/>
    </p:embeddedFont>
    <p:embeddedFont>
      <p:font typeface="Lexend Tera" panose="020B0604020202020204" charset="0"/>
      <p:regular r:id="rId10"/>
      <p:bold r:id="rId11"/>
    </p:embeddedFont>
    <p:embeddedFont>
      <p:font typeface="Roboto" panose="020000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C258A7-EFD2-4238-9225-E37626FF8BBC}">
  <a:tblStyle styleId="{C7C258A7-EFD2-4238-9225-E37626FF8B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46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91ee054a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91ee054a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c19e3165b_0_24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c19e3165b_0_24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60ba16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60ba16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60ba16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60ba16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39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60ba16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60ba16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8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5259251" y="3133563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444626" y="2794713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6901824" y="415874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>
            <a:off x="5319850" y="-1218062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1156838" y="-1397212"/>
            <a:ext cx="5186524" cy="2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-1955663" y="3373379"/>
            <a:ext cx="4042127" cy="342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704851" y="3842650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9798215">
            <a:off x="6763485" y="-934450"/>
            <a:ext cx="2977274" cy="273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>
            <a:off x="2238663" y="-189825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6795704">
            <a:off x="-1580577" y="-2038887"/>
            <a:ext cx="3580053" cy="3286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1448375"/>
            <a:ext cx="6418200" cy="16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57200" y="3170418"/>
            <a:ext cx="56610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3702931">
            <a:off x="6763486" y="3365438"/>
            <a:ext cx="2977273" cy="27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8910755">
            <a:off x="6174413" y="3155031"/>
            <a:ext cx="1970770" cy="180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2038200" y="3763375"/>
            <a:ext cx="50676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329977" y="2186918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/>
          </p:nvPr>
        </p:nvSpPr>
        <p:spPr>
          <a:xfrm>
            <a:off x="5071423" y="1153456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5189924" y="195064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448652" y="297934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00775" y="1985700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00775" y="779073"/>
            <a:ext cx="3947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40465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1081950" y="1134515"/>
            <a:ext cx="4568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1081950" y="2272189"/>
            <a:ext cx="4568700" cy="1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13225" y="878775"/>
            <a:ext cx="4230300" cy="21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2191500" y="3134088"/>
            <a:ext cx="4761000" cy="7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28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304800" y="1729200"/>
            <a:ext cx="6418200" cy="16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b="1" dirty="0"/>
              <a:t>Дипломен проект за държавен зрелостен изпит</a:t>
            </a:r>
            <a:endParaRPr sz="2400" dirty="0"/>
          </a:p>
        </p:txBody>
      </p:sp>
      <p:sp>
        <p:nvSpPr>
          <p:cNvPr id="2" name="Google Shape;62;p15">
            <a:extLst>
              <a:ext uri="{FF2B5EF4-FFF2-40B4-BE49-F238E27FC236}">
                <a16:creationId xmlns:a16="http://schemas.microsoft.com/office/drawing/2014/main" id="{242D95A0-238D-B2DC-DED9-ACB3B52E856B}"/>
              </a:ext>
            </a:extLst>
          </p:cNvPr>
          <p:cNvSpPr txBox="1">
            <a:spLocks/>
          </p:cNvSpPr>
          <p:nvPr/>
        </p:nvSpPr>
        <p:spPr>
          <a:xfrm>
            <a:off x="304800" y="3167475"/>
            <a:ext cx="2228850" cy="6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2000" dirty="0"/>
              <a:t>Васил Младенов</a:t>
            </a:r>
            <a:endParaRPr lang="bg-BG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548;p26">
            <a:extLst>
              <a:ext uri="{FF2B5EF4-FFF2-40B4-BE49-F238E27FC236}">
                <a16:creationId xmlns:a16="http://schemas.microsoft.com/office/drawing/2014/main" id="{17F39104-A190-5209-3F81-AD9394055CF3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3969751">
            <a:off x="8580577" y="-2092587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7;p23">
            <a:extLst>
              <a:ext uri="{FF2B5EF4-FFF2-40B4-BE49-F238E27FC236}">
                <a16:creationId xmlns:a16="http://schemas.microsoft.com/office/drawing/2014/main" id="{2B9A7EA6-F708-DBC5-AF68-7A97C0742FE7}"/>
              </a:ext>
            </a:extLst>
          </p:cNvPr>
          <p:cNvPicPr preferRelativeResize="0"/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 rot="14215145">
            <a:off x="8281193" y="-2324983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79;p21">
            <a:extLst>
              <a:ext uri="{FF2B5EF4-FFF2-40B4-BE49-F238E27FC236}">
                <a16:creationId xmlns:a16="http://schemas.microsoft.com/office/drawing/2014/main" id="{C396CCE4-584B-0604-F417-483A8A12EB31}"/>
              </a:ext>
            </a:extLst>
          </p:cNvPr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>
            <a:off x="1815167" y="-981851"/>
            <a:ext cx="1131402" cy="238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4;p18">
            <a:extLst>
              <a:ext uri="{FF2B5EF4-FFF2-40B4-BE49-F238E27FC236}">
                <a16:creationId xmlns:a16="http://schemas.microsoft.com/office/drawing/2014/main" id="{F12CBD01-2D17-4680-924B-B962369B47B6}"/>
              </a:ext>
            </a:extLst>
          </p:cNvPr>
          <p:cNvPicPr preferRelativeResize="0"/>
          <p:nvPr/>
        </p:nvPicPr>
        <p:blipFill rotWithShape="1">
          <a:blip r:embed="rId6">
            <a:alphaModFix amt="75000"/>
          </a:blip>
          <a:srcRect l="5752" t="21894" r="5752" b="21894"/>
          <a:stretch/>
        </p:blipFill>
        <p:spPr>
          <a:xfrm rot="19753436">
            <a:off x="6164817" y="-985900"/>
            <a:ext cx="4671898" cy="9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13159" y="592155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Идеята</a:t>
            </a:r>
            <a:endParaRPr sz="4000" b="1" dirty="0"/>
          </a:p>
        </p:txBody>
      </p:sp>
      <p:sp>
        <p:nvSpPr>
          <p:cNvPr id="4" name="Google Shape;240;p20">
            <a:extLst>
              <a:ext uri="{FF2B5EF4-FFF2-40B4-BE49-F238E27FC236}">
                <a16:creationId xmlns:a16="http://schemas.microsoft.com/office/drawing/2014/main" id="{7AFA1D0D-AFA5-9533-AF46-51E334C67A74}"/>
              </a:ext>
            </a:extLst>
          </p:cNvPr>
          <p:cNvSpPr/>
          <p:nvPr/>
        </p:nvSpPr>
        <p:spPr>
          <a:xfrm>
            <a:off x="2558150" y="1994278"/>
            <a:ext cx="132000" cy="13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85;p19">
            <a:extLst>
              <a:ext uri="{FF2B5EF4-FFF2-40B4-BE49-F238E27FC236}">
                <a16:creationId xmlns:a16="http://schemas.microsoft.com/office/drawing/2014/main" id="{58A03A2F-3798-0613-9999-7436F43736E8}"/>
              </a:ext>
            </a:extLst>
          </p:cNvPr>
          <p:cNvSpPr txBox="1"/>
          <p:nvPr/>
        </p:nvSpPr>
        <p:spPr>
          <a:xfrm>
            <a:off x="3005061" y="1642431"/>
            <a:ext cx="5744336" cy="153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Уеб апликация за наемане на битова техника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sz="2000" dirty="0">
              <a:solidFill>
                <a:schemeClr val="dk2"/>
              </a:solidFill>
              <a:latin typeface="Lexend Tera"/>
              <a:ea typeface="Lexend Tera"/>
              <a:cs typeface="Lexend Tera"/>
              <a:sym typeface="Lexend Tera"/>
            </a:endParaRPr>
          </a:p>
          <a:p>
            <a:pPr marL="45720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Удобство</a:t>
            </a:r>
          </a:p>
          <a:p>
            <a:pPr marL="45720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Гъвкавост</a:t>
            </a:r>
          </a:p>
          <a:p>
            <a:pPr marL="45720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Повишена прозрачност и информация</a:t>
            </a:r>
          </a:p>
        </p:txBody>
      </p:sp>
      <p:pic>
        <p:nvPicPr>
          <p:cNvPr id="11" name="Google Shape;153;p19">
            <a:extLst>
              <a:ext uri="{FF2B5EF4-FFF2-40B4-BE49-F238E27FC236}">
                <a16:creationId xmlns:a16="http://schemas.microsoft.com/office/drawing/2014/main" id="{E29CACB4-7130-4029-8D31-F22641B8F6E0}"/>
              </a:ext>
            </a:extLst>
          </p:cNvPr>
          <p:cNvPicPr preferRelativeResize="0"/>
          <p:nvPr/>
        </p:nvPicPr>
        <p:blipFill rotWithShape="1">
          <a:blip r:embed="rId7">
            <a:alphaModFix amt="80000"/>
          </a:blip>
          <a:srcRect l="8407" t="4929" r="7097" b="4613"/>
          <a:stretch/>
        </p:blipFill>
        <p:spPr>
          <a:xfrm>
            <a:off x="-985637" y="-509087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4;p19">
            <a:extLst>
              <a:ext uri="{FF2B5EF4-FFF2-40B4-BE49-F238E27FC236}">
                <a16:creationId xmlns:a16="http://schemas.microsoft.com/office/drawing/2014/main" id="{8FE4B504-5F4E-A1D1-D744-DA1CBB91A02D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7739283" y="3531122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5;p19">
            <a:extLst>
              <a:ext uri="{FF2B5EF4-FFF2-40B4-BE49-F238E27FC236}">
                <a16:creationId xmlns:a16="http://schemas.microsoft.com/office/drawing/2014/main" id="{269F61B3-9D8C-6DEF-615D-15136ED79BAA}"/>
              </a:ext>
            </a:extLst>
          </p:cNvPr>
          <p:cNvPicPr preferRelativeResize="0"/>
          <p:nvPr/>
        </p:nvPicPr>
        <p:blipFill>
          <a:blip r:embed="rId9">
            <a:alphaModFix amt="63000"/>
          </a:blip>
          <a:stretch>
            <a:fillRect/>
          </a:stretch>
        </p:blipFill>
        <p:spPr>
          <a:xfrm>
            <a:off x="7011256" y="4670953"/>
            <a:ext cx="854477" cy="78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2;p19">
            <a:extLst>
              <a:ext uri="{FF2B5EF4-FFF2-40B4-BE49-F238E27FC236}">
                <a16:creationId xmlns:a16="http://schemas.microsoft.com/office/drawing/2014/main" id="{DBDFE02B-97D2-F29A-C820-6AC64B86F77C}"/>
              </a:ext>
            </a:extLst>
          </p:cNvPr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1480214" y="1618533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98;p27">
            <a:extLst>
              <a:ext uri="{FF2B5EF4-FFF2-40B4-BE49-F238E27FC236}">
                <a16:creationId xmlns:a16="http://schemas.microsoft.com/office/drawing/2014/main" id="{BC087B83-9096-E6E6-1715-68ECB284D1DF}"/>
              </a:ext>
            </a:extLst>
          </p:cNvPr>
          <p:cNvPicPr preferRelativeResize="0"/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16354855">
            <a:off x="3392494" y="3173900"/>
            <a:ext cx="2727277" cy="378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47;p18">
            <a:extLst>
              <a:ext uri="{FF2B5EF4-FFF2-40B4-BE49-F238E27FC236}">
                <a16:creationId xmlns:a16="http://schemas.microsoft.com/office/drawing/2014/main" id="{1CD2AE46-FD5C-C4AB-8986-B95314CE3BCE}"/>
              </a:ext>
            </a:extLst>
          </p:cNvPr>
          <p:cNvPicPr preferRelativeResize="0"/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3159560" flipH="1">
            <a:off x="509086" y="817407"/>
            <a:ext cx="1427628" cy="131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48;p26">
            <a:extLst>
              <a:ext uri="{FF2B5EF4-FFF2-40B4-BE49-F238E27FC236}">
                <a16:creationId xmlns:a16="http://schemas.microsoft.com/office/drawing/2014/main" id="{F233D031-28FC-0EB9-AAE2-253110F02E44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5330475">
            <a:off x="5476381" y="-1844174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9;p30">
            <a:extLst>
              <a:ext uri="{FF2B5EF4-FFF2-40B4-BE49-F238E27FC236}">
                <a16:creationId xmlns:a16="http://schemas.microsoft.com/office/drawing/2014/main" id="{A780D0BE-27E5-55E4-8A58-34F8A101209C}"/>
              </a:ext>
            </a:extLst>
          </p:cNvPr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 rot="9590646">
            <a:off x="8311179" y="1642173"/>
            <a:ext cx="2206307" cy="2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11;p22">
            <a:extLst>
              <a:ext uri="{FF2B5EF4-FFF2-40B4-BE49-F238E27FC236}">
                <a16:creationId xmlns:a16="http://schemas.microsoft.com/office/drawing/2014/main" id="{E387E4FB-0357-AC75-608D-4B88153A4B1C}"/>
              </a:ext>
            </a:extLst>
          </p:cNvPr>
          <p:cNvPicPr preferRelativeResize="0"/>
          <p:nvPr/>
        </p:nvPicPr>
        <p:blipFill rotWithShape="1">
          <a:blip r:embed="rId5">
            <a:alphaModFix amt="71000"/>
          </a:blip>
          <a:srcRect l="14049" t="4634" r="20905"/>
          <a:stretch/>
        </p:blipFill>
        <p:spPr>
          <a:xfrm rot="7153255">
            <a:off x="6494140" y="3779484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9;p22">
            <a:extLst>
              <a:ext uri="{FF2B5EF4-FFF2-40B4-BE49-F238E27FC236}">
                <a16:creationId xmlns:a16="http://schemas.microsoft.com/office/drawing/2014/main" id="{A59C2F4A-CCAA-4701-34E3-9F62641FBCDF}"/>
              </a:ext>
            </a:extLst>
          </p:cNvPr>
          <p:cNvPicPr preferRelativeResize="0"/>
          <p:nvPr/>
        </p:nvPicPr>
        <p:blipFill rotWithShape="1">
          <a:blip r:embed="rId6">
            <a:alphaModFix amt="88000"/>
          </a:blip>
          <a:srcRect l="14049" t="4634" r="20905"/>
          <a:stretch/>
        </p:blipFill>
        <p:spPr>
          <a:xfrm rot="15503307">
            <a:off x="1829470" y="3899431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1;p40">
            <a:extLst>
              <a:ext uri="{FF2B5EF4-FFF2-40B4-BE49-F238E27FC236}">
                <a16:creationId xmlns:a16="http://schemas.microsoft.com/office/drawing/2014/main" id="{AD2D1B15-5B1B-1BA0-8C88-3E21E747EF5F}"/>
              </a:ext>
            </a:extLst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4968143">
            <a:off x="-3230133" y="107848"/>
            <a:ext cx="4638883" cy="42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-2207557" y="2492324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9">
            <a:alphaModFix amt="80000"/>
          </a:blip>
          <a:srcRect l="8407" t="4929" r="7097" b="4613"/>
          <a:stretch/>
        </p:blipFill>
        <p:spPr>
          <a:xfrm>
            <a:off x="-1332982" y="3527389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784281" y="4188900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>
            <a:off x="-218845" y="4594326"/>
            <a:ext cx="854477" cy="78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992839" y="699871"/>
            <a:ext cx="5224417" cy="910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Път на разработка</a:t>
            </a:r>
            <a:endParaRPr sz="4000" b="1" dirty="0"/>
          </a:p>
        </p:txBody>
      </p:sp>
      <p:sp>
        <p:nvSpPr>
          <p:cNvPr id="204" name="Google Shape;204;p19"/>
          <p:cNvSpPr/>
          <p:nvPr/>
        </p:nvSpPr>
        <p:spPr>
          <a:xfrm>
            <a:off x="-181374" y="3082141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52;p19">
            <a:extLst>
              <a:ext uri="{FF2B5EF4-FFF2-40B4-BE49-F238E27FC236}">
                <a16:creationId xmlns:a16="http://schemas.microsoft.com/office/drawing/2014/main" id="{C8CB674E-3ED2-7A48-6CC9-B8C84C9D15F2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6584085" y="3333481"/>
            <a:ext cx="4831749" cy="4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4;p19">
            <a:extLst>
              <a:ext uri="{FF2B5EF4-FFF2-40B4-BE49-F238E27FC236}">
                <a16:creationId xmlns:a16="http://schemas.microsoft.com/office/drawing/2014/main" id="{C99306E0-7001-E14F-4369-97F1044AA52E}"/>
              </a:ext>
            </a:extLst>
          </p:cNvPr>
          <p:cNvSpPr/>
          <p:nvPr/>
        </p:nvSpPr>
        <p:spPr>
          <a:xfrm>
            <a:off x="7238601" y="1491466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257;p45">
            <a:extLst>
              <a:ext uri="{FF2B5EF4-FFF2-40B4-BE49-F238E27FC236}">
                <a16:creationId xmlns:a16="http://schemas.microsoft.com/office/drawing/2014/main" id="{7BA81D61-3324-84D8-F638-D24D100D8D56}"/>
              </a:ext>
            </a:extLst>
          </p:cNvPr>
          <p:cNvPicPr preferRelativeResize="0"/>
          <p:nvPr/>
        </p:nvPicPr>
        <p:blipFill>
          <a:blip r:embed="rId12">
            <a:alphaModFix amt="79000"/>
          </a:blip>
          <a:stretch>
            <a:fillRect/>
          </a:stretch>
        </p:blipFill>
        <p:spPr>
          <a:xfrm rot="5400000">
            <a:off x="-323719" y="-324272"/>
            <a:ext cx="1064074" cy="121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7;p31">
            <a:extLst>
              <a:ext uri="{FF2B5EF4-FFF2-40B4-BE49-F238E27FC236}">
                <a16:creationId xmlns:a16="http://schemas.microsoft.com/office/drawing/2014/main" id="{E6E280B9-3E8F-BC74-885E-163CC1D62ED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551692">
            <a:off x="-207815" y="1536570"/>
            <a:ext cx="832264" cy="147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8;p31">
            <a:extLst>
              <a:ext uri="{FF2B5EF4-FFF2-40B4-BE49-F238E27FC236}">
                <a16:creationId xmlns:a16="http://schemas.microsoft.com/office/drawing/2014/main" id="{BA02D364-7839-7A8C-AD3F-AFF47D9806E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4671203">
            <a:off x="7081680" y="-252400"/>
            <a:ext cx="1131860" cy="14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5;p22">
            <a:extLst>
              <a:ext uri="{FF2B5EF4-FFF2-40B4-BE49-F238E27FC236}">
                <a16:creationId xmlns:a16="http://schemas.microsoft.com/office/drawing/2014/main" id="{12DA9079-82C6-61C5-5F77-571F2B20E0BC}"/>
              </a:ext>
            </a:extLst>
          </p:cNvPr>
          <p:cNvPicPr preferRelativeResize="0"/>
          <p:nvPr/>
        </p:nvPicPr>
        <p:blipFill rotWithShape="1">
          <a:blip r:embed="rId15">
            <a:alphaModFix amt="80000"/>
          </a:blip>
          <a:srcRect l="14049" t="4634" r="20905"/>
          <a:stretch/>
        </p:blipFill>
        <p:spPr>
          <a:xfrm rot="5400000">
            <a:off x="8708623" y="158947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3;p22">
            <a:extLst>
              <a:ext uri="{FF2B5EF4-FFF2-40B4-BE49-F238E27FC236}">
                <a16:creationId xmlns:a16="http://schemas.microsoft.com/office/drawing/2014/main" id="{8C121A81-84C3-0F8B-57B8-EFD691A0450C}"/>
              </a:ext>
            </a:extLst>
          </p:cNvPr>
          <p:cNvPicPr preferRelativeResize="0"/>
          <p:nvPr/>
        </p:nvPicPr>
        <p:blipFill rotWithShape="1">
          <a:blip r:embed="rId16">
            <a:alphaModFix amt="64000"/>
          </a:blip>
          <a:srcRect l="14049" t="4634" r="20905"/>
          <a:stretch/>
        </p:blipFill>
        <p:spPr>
          <a:xfrm rot="4856142">
            <a:off x="8673553" y="-1147020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7;p23">
            <a:extLst>
              <a:ext uri="{FF2B5EF4-FFF2-40B4-BE49-F238E27FC236}">
                <a16:creationId xmlns:a16="http://schemas.microsoft.com/office/drawing/2014/main" id="{A6314597-3F76-1511-0275-736B442974B0}"/>
              </a:ext>
            </a:extLst>
          </p:cNvPr>
          <p:cNvPicPr preferRelativeResize="0"/>
          <p:nvPr/>
        </p:nvPicPr>
        <p:blipFill>
          <a:blip r:embed="rId17">
            <a:alphaModFix amt="79000"/>
          </a:blip>
          <a:stretch>
            <a:fillRect/>
          </a:stretch>
        </p:blipFill>
        <p:spPr>
          <a:xfrm rot="15575869">
            <a:off x="3917327" y="-1945037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4;p18">
            <a:extLst>
              <a:ext uri="{FF2B5EF4-FFF2-40B4-BE49-F238E27FC236}">
                <a16:creationId xmlns:a16="http://schemas.microsoft.com/office/drawing/2014/main" id="{30A0B065-2305-B34E-A66B-92381296D159}"/>
              </a:ext>
            </a:extLst>
          </p:cNvPr>
          <p:cNvPicPr preferRelativeResize="0"/>
          <p:nvPr/>
        </p:nvPicPr>
        <p:blipFill rotWithShape="1">
          <a:blip r:embed="rId18">
            <a:alphaModFix amt="75000"/>
          </a:blip>
          <a:srcRect l="5752" t="21894" r="5752" b="21894"/>
          <a:stretch/>
        </p:blipFill>
        <p:spPr>
          <a:xfrm rot="21059312">
            <a:off x="750295" y="-531395"/>
            <a:ext cx="4671898" cy="9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5;p19">
            <a:extLst>
              <a:ext uri="{FF2B5EF4-FFF2-40B4-BE49-F238E27FC236}">
                <a16:creationId xmlns:a16="http://schemas.microsoft.com/office/drawing/2014/main" id="{AC05CD1D-46CE-6AB8-93D0-EF578A809694}"/>
              </a:ext>
            </a:extLst>
          </p:cNvPr>
          <p:cNvSpPr txBox="1"/>
          <p:nvPr/>
        </p:nvSpPr>
        <p:spPr>
          <a:xfrm>
            <a:off x="1172791" y="1429742"/>
            <a:ext cx="5744336" cy="153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Планиране на архитектура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Подбиране на технологии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Разработка на бизнес логиката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Тестване и документиране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48;p26">
            <a:extLst>
              <a:ext uri="{FF2B5EF4-FFF2-40B4-BE49-F238E27FC236}">
                <a16:creationId xmlns:a16="http://schemas.microsoft.com/office/drawing/2014/main" id="{F233D031-28FC-0EB9-AAE2-253110F02E44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5330475">
            <a:off x="5476381" y="-1844174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9;p30">
            <a:extLst>
              <a:ext uri="{FF2B5EF4-FFF2-40B4-BE49-F238E27FC236}">
                <a16:creationId xmlns:a16="http://schemas.microsoft.com/office/drawing/2014/main" id="{A780D0BE-27E5-55E4-8A58-34F8A101209C}"/>
              </a:ext>
            </a:extLst>
          </p:cNvPr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 rot="9590646">
            <a:off x="8311179" y="1642173"/>
            <a:ext cx="2206307" cy="2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11;p22">
            <a:extLst>
              <a:ext uri="{FF2B5EF4-FFF2-40B4-BE49-F238E27FC236}">
                <a16:creationId xmlns:a16="http://schemas.microsoft.com/office/drawing/2014/main" id="{E387E4FB-0357-AC75-608D-4B88153A4B1C}"/>
              </a:ext>
            </a:extLst>
          </p:cNvPr>
          <p:cNvPicPr preferRelativeResize="0"/>
          <p:nvPr/>
        </p:nvPicPr>
        <p:blipFill rotWithShape="1">
          <a:blip r:embed="rId5">
            <a:alphaModFix amt="71000"/>
          </a:blip>
          <a:srcRect l="14049" t="4634" r="20905"/>
          <a:stretch/>
        </p:blipFill>
        <p:spPr>
          <a:xfrm rot="7153255">
            <a:off x="6494140" y="3779484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9;p22">
            <a:extLst>
              <a:ext uri="{FF2B5EF4-FFF2-40B4-BE49-F238E27FC236}">
                <a16:creationId xmlns:a16="http://schemas.microsoft.com/office/drawing/2014/main" id="{A59C2F4A-CCAA-4701-34E3-9F62641FBCDF}"/>
              </a:ext>
            </a:extLst>
          </p:cNvPr>
          <p:cNvPicPr preferRelativeResize="0"/>
          <p:nvPr/>
        </p:nvPicPr>
        <p:blipFill rotWithShape="1">
          <a:blip r:embed="rId6">
            <a:alphaModFix amt="88000"/>
          </a:blip>
          <a:srcRect l="14049" t="4634" r="20905"/>
          <a:stretch/>
        </p:blipFill>
        <p:spPr>
          <a:xfrm rot="15503307">
            <a:off x="1829470" y="3899431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1;p40">
            <a:extLst>
              <a:ext uri="{FF2B5EF4-FFF2-40B4-BE49-F238E27FC236}">
                <a16:creationId xmlns:a16="http://schemas.microsoft.com/office/drawing/2014/main" id="{AD2D1B15-5B1B-1BA0-8C88-3E21E747EF5F}"/>
              </a:ext>
            </a:extLst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4968143">
            <a:off x="-3230133" y="107848"/>
            <a:ext cx="4638883" cy="42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-2207557" y="2492324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9">
            <a:alphaModFix amt="80000"/>
          </a:blip>
          <a:srcRect l="8407" t="4929" r="7097" b="4613"/>
          <a:stretch/>
        </p:blipFill>
        <p:spPr>
          <a:xfrm>
            <a:off x="-1332982" y="3527389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784281" y="4188900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>
            <a:off x="-218845" y="4594326"/>
            <a:ext cx="854477" cy="78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1819823" y="1662801"/>
            <a:ext cx="5497558" cy="1223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b="1" dirty="0"/>
              <a:t>Демо</a:t>
            </a:r>
            <a:endParaRPr sz="6600" b="1" dirty="0"/>
          </a:p>
        </p:txBody>
      </p:sp>
      <p:sp>
        <p:nvSpPr>
          <p:cNvPr id="204" name="Google Shape;204;p19"/>
          <p:cNvSpPr/>
          <p:nvPr/>
        </p:nvSpPr>
        <p:spPr>
          <a:xfrm>
            <a:off x="-181374" y="3082141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52;p19">
            <a:extLst>
              <a:ext uri="{FF2B5EF4-FFF2-40B4-BE49-F238E27FC236}">
                <a16:creationId xmlns:a16="http://schemas.microsoft.com/office/drawing/2014/main" id="{C8CB674E-3ED2-7A48-6CC9-B8C84C9D15F2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6584085" y="3333481"/>
            <a:ext cx="4831749" cy="4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4;p19">
            <a:extLst>
              <a:ext uri="{FF2B5EF4-FFF2-40B4-BE49-F238E27FC236}">
                <a16:creationId xmlns:a16="http://schemas.microsoft.com/office/drawing/2014/main" id="{C99306E0-7001-E14F-4369-97F1044AA52E}"/>
              </a:ext>
            </a:extLst>
          </p:cNvPr>
          <p:cNvSpPr/>
          <p:nvPr/>
        </p:nvSpPr>
        <p:spPr>
          <a:xfrm>
            <a:off x="7238601" y="1491466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257;p45">
            <a:extLst>
              <a:ext uri="{FF2B5EF4-FFF2-40B4-BE49-F238E27FC236}">
                <a16:creationId xmlns:a16="http://schemas.microsoft.com/office/drawing/2014/main" id="{7BA81D61-3324-84D8-F638-D24D100D8D56}"/>
              </a:ext>
            </a:extLst>
          </p:cNvPr>
          <p:cNvPicPr preferRelativeResize="0"/>
          <p:nvPr/>
        </p:nvPicPr>
        <p:blipFill>
          <a:blip r:embed="rId12">
            <a:alphaModFix amt="79000"/>
          </a:blip>
          <a:stretch>
            <a:fillRect/>
          </a:stretch>
        </p:blipFill>
        <p:spPr>
          <a:xfrm rot="5400000">
            <a:off x="-323719" y="-324272"/>
            <a:ext cx="1064074" cy="121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7;p31">
            <a:extLst>
              <a:ext uri="{FF2B5EF4-FFF2-40B4-BE49-F238E27FC236}">
                <a16:creationId xmlns:a16="http://schemas.microsoft.com/office/drawing/2014/main" id="{E6E280B9-3E8F-BC74-885E-163CC1D62ED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551692">
            <a:off x="-207815" y="1536570"/>
            <a:ext cx="832264" cy="147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8;p31">
            <a:extLst>
              <a:ext uri="{FF2B5EF4-FFF2-40B4-BE49-F238E27FC236}">
                <a16:creationId xmlns:a16="http://schemas.microsoft.com/office/drawing/2014/main" id="{BA02D364-7839-7A8C-AD3F-AFF47D9806E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4671203">
            <a:off x="7081680" y="-252400"/>
            <a:ext cx="1131860" cy="14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5;p22">
            <a:extLst>
              <a:ext uri="{FF2B5EF4-FFF2-40B4-BE49-F238E27FC236}">
                <a16:creationId xmlns:a16="http://schemas.microsoft.com/office/drawing/2014/main" id="{12DA9079-82C6-61C5-5F77-571F2B20E0BC}"/>
              </a:ext>
            </a:extLst>
          </p:cNvPr>
          <p:cNvPicPr preferRelativeResize="0"/>
          <p:nvPr/>
        </p:nvPicPr>
        <p:blipFill rotWithShape="1">
          <a:blip r:embed="rId15">
            <a:alphaModFix amt="80000"/>
          </a:blip>
          <a:srcRect l="14049" t="4634" r="20905"/>
          <a:stretch/>
        </p:blipFill>
        <p:spPr>
          <a:xfrm rot="5400000">
            <a:off x="8708623" y="158947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3;p22">
            <a:extLst>
              <a:ext uri="{FF2B5EF4-FFF2-40B4-BE49-F238E27FC236}">
                <a16:creationId xmlns:a16="http://schemas.microsoft.com/office/drawing/2014/main" id="{8C121A81-84C3-0F8B-57B8-EFD691A0450C}"/>
              </a:ext>
            </a:extLst>
          </p:cNvPr>
          <p:cNvPicPr preferRelativeResize="0"/>
          <p:nvPr/>
        </p:nvPicPr>
        <p:blipFill rotWithShape="1">
          <a:blip r:embed="rId16">
            <a:alphaModFix amt="64000"/>
          </a:blip>
          <a:srcRect l="14049" t="4634" r="20905"/>
          <a:stretch/>
        </p:blipFill>
        <p:spPr>
          <a:xfrm rot="4856142">
            <a:off x="8673553" y="-1147020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7;p23">
            <a:extLst>
              <a:ext uri="{FF2B5EF4-FFF2-40B4-BE49-F238E27FC236}">
                <a16:creationId xmlns:a16="http://schemas.microsoft.com/office/drawing/2014/main" id="{A6314597-3F76-1511-0275-736B442974B0}"/>
              </a:ext>
            </a:extLst>
          </p:cNvPr>
          <p:cNvPicPr preferRelativeResize="0"/>
          <p:nvPr/>
        </p:nvPicPr>
        <p:blipFill>
          <a:blip r:embed="rId17">
            <a:alphaModFix amt="79000"/>
          </a:blip>
          <a:stretch>
            <a:fillRect/>
          </a:stretch>
        </p:blipFill>
        <p:spPr>
          <a:xfrm rot="15575869">
            <a:off x="3917327" y="-1945037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4;p18">
            <a:extLst>
              <a:ext uri="{FF2B5EF4-FFF2-40B4-BE49-F238E27FC236}">
                <a16:creationId xmlns:a16="http://schemas.microsoft.com/office/drawing/2014/main" id="{30A0B065-2305-B34E-A66B-92381296D159}"/>
              </a:ext>
            </a:extLst>
          </p:cNvPr>
          <p:cNvPicPr preferRelativeResize="0"/>
          <p:nvPr/>
        </p:nvPicPr>
        <p:blipFill rotWithShape="1">
          <a:blip r:embed="rId18">
            <a:alphaModFix amt="75000"/>
          </a:blip>
          <a:srcRect l="5752" t="21894" r="5752" b="21894"/>
          <a:stretch/>
        </p:blipFill>
        <p:spPr>
          <a:xfrm rot="21059312">
            <a:off x="750295" y="-531395"/>
            <a:ext cx="4671898" cy="953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48;p26">
            <a:extLst>
              <a:ext uri="{FF2B5EF4-FFF2-40B4-BE49-F238E27FC236}">
                <a16:creationId xmlns:a16="http://schemas.microsoft.com/office/drawing/2014/main" id="{F233D031-28FC-0EB9-AAE2-253110F02E44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5330475">
            <a:off x="5476381" y="-1844174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9;p30">
            <a:extLst>
              <a:ext uri="{FF2B5EF4-FFF2-40B4-BE49-F238E27FC236}">
                <a16:creationId xmlns:a16="http://schemas.microsoft.com/office/drawing/2014/main" id="{A780D0BE-27E5-55E4-8A58-34F8A101209C}"/>
              </a:ext>
            </a:extLst>
          </p:cNvPr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 rot="9590646">
            <a:off x="8311179" y="1642173"/>
            <a:ext cx="2206307" cy="2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11;p22">
            <a:extLst>
              <a:ext uri="{FF2B5EF4-FFF2-40B4-BE49-F238E27FC236}">
                <a16:creationId xmlns:a16="http://schemas.microsoft.com/office/drawing/2014/main" id="{E387E4FB-0357-AC75-608D-4B88153A4B1C}"/>
              </a:ext>
            </a:extLst>
          </p:cNvPr>
          <p:cNvPicPr preferRelativeResize="0"/>
          <p:nvPr/>
        </p:nvPicPr>
        <p:blipFill rotWithShape="1">
          <a:blip r:embed="rId5">
            <a:alphaModFix amt="71000"/>
          </a:blip>
          <a:srcRect l="14049" t="4634" r="20905"/>
          <a:stretch/>
        </p:blipFill>
        <p:spPr>
          <a:xfrm rot="7153255">
            <a:off x="6494140" y="3779484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9;p22">
            <a:extLst>
              <a:ext uri="{FF2B5EF4-FFF2-40B4-BE49-F238E27FC236}">
                <a16:creationId xmlns:a16="http://schemas.microsoft.com/office/drawing/2014/main" id="{A59C2F4A-CCAA-4701-34E3-9F62641FBCDF}"/>
              </a:ext>
            </a:extLst>
          </p:cNvPr>
          <p:cNvPicPr preferRelativeResize="0"/>
          <p:nvPr/>
        </p:nvPicPr>
        <p:blipFill rotWithShape="1">
          <a:blip r:embed="rId6">
            <a:alphaModFix amt="88000"/>
          </a:blip>
          <a:srcRect l="14049" t="4634" r="20905"/>
          <a:stretch/>
        </p:blipFill>
        <p:spPr>
          <a:xfrm rot="15503307">
            <a:off x="1829470" y="3899431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1;p40">
            <a:extLst>
              <a:ext uri="{FF2B5EF4-FFF2-40B4-BE49-F238E27FC236}">
                <a16:creationId xmlns:a16="http://schemas.microsoft.com/office/drawing/2014/main" id="{AD2D1B15-5B1B-1BA0-8C88-3E21E747EF5F}"/>
              </a:ext>
            </a:extLst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4968143">
            <a:off x="-3230133" y="107848"/>
            <a:ext cx="4638883" cy="42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-2207557" y="2492324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9">
            <a:alphaModFix amt="80000"/>
          </a:blip>
          <a:srcRect l="8407" t="4929" r="7097" b="4613"/>
          <a:stretch/>
        </p:blipFill>
        <p:spPr>
          <a:xfrm>
            <a:off x="-1332982" y="3527389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784281" y="4188900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>
            <a:off x="-218845" y="4594326"/>
            <a:ext cx="854477" cy="78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715500" y="1640148"/>
            <a:ext cx="7713000" cy="1209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b="1" dirty="0"/>
              <a:t>Въпроси?</a:t>
            </a:r>
            <a:endParaRPr sz="6000" b="1" dirty="0"/>
          </a:p>
        </p:txBody>
      </p:sp>
      <p:sp>
        <p:nvSpPr>
          <p:cNvPr id="204" name="Google Shape;204;p19"/>
          <p:cNvSpPr/>
          <p:nvPr/>
        </p:nvSpPr>
        <p:spPr>
          <a:xfrm>
            <a:off x="-181374" y="3082141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52;p19">
            <a:extLst>
              <a:ext uri="{FF2B5EF4-FFF2-40B4-BE49-F238E27FC236}">
                <a16:creationId xmlns:a16="http://schemas.microsoft.com/office/drawing/2014/main" id="{C8CB674E-3ED2-7A48-6CC9-B8C84C9D15F2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6584085" y="3333481"/>
            <a:ext cx="4831749" cy="4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4;p19">
            <a:extLst>
              <a:ext uri="{FF2B5EF4-FFF2-40B4-BE49-F238E27FC236}">
                <a16:creationId xmlns:a16="http://schemas.microsoft.com/office/drawing/2014/main" id="{C99306E0-7001-E14F-4369-97F1044AA52E}"/>
              </a:ext>
            </a:extLst>
          </p:cNvPr>
          <p:cNvSpPr/>
          <p:nvPr/>
        </p:nvSpPr>
        <p:spPr>
          <a:xfrm>
            <a:off x="7238601" y="1491466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257;p45">
            <a:extLst>
              <a:ext uri="{FF2B5EF4-FFF2-40B4-BE49-F238E27FC236}">
                <a16:creationId xmlns:a16="http://schemas.microsoft.com/office/drawing/2014/main" id="{7BA81D61-3324-84D8-F638-D24D100D8D56}"/>
              </a:ext>
            </a:extLst>
          </p:cNvPr>
          <p:cNvPicPr preferRelativeResize="0"/>
          <p:nvPr/>
        </p:nvPicPr>
        <p:blipFill>
          <a:blip r:embed="rId12">
            <a:alphaModFix amt="79000"/>
          </a:blip>
          <a:stretch>
            <a:fillRect/>
          </a:stretch>
        </p:blipFill>
        <p:spPr>
          <a:xfrm rot="5400000">
            <a:off x="-323719" y="-324272"/>
            <a:ext cx="1064074" cy="121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7;p31">
            <a:extLst>
              <a:ext uri="{FF2B5EF4-FFF2-40B4-BE49-F238E27FC236}">
                <a16:creationId xmlns:a16="http://schemas.microsoft.com/office/drawing/2014/main" id="{E6E280B9-3E8F-BC74-885E-163CC1D62ED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551692">
            <a:off x="-207815" y="1536570"/>
            <a:ext cx="832264" cy="147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8;p31">
            <a:extLst>
              <a:ext uri="{FF2B5EF4-FFF2-40B4-BE49-F238E27FC236}">
                <a16:creationId xmlns:a16="http://schemas.microsoft.com/office/drawing/2014/main" id="{BA02D364-7839-7A8C-AD3F-AFF47D9806E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4671203">
            <a:off x="7081680" y="-252400"/>
            <a:ext cx="1131860" cy="14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5;p22">
            <a:extLst>
              <a:ext uri="{FF2B5EF4-FFF2-40B4-BE49-F238E27FC236}">
                <a16:creationId xmlns:a16="http://schemas.microsoft.com/office/drawing/2014/main" id="{12DA9079-82C6-61C5-5F77-571F2B20E0BC}"/>
              </a:ext>
            </a:extLst>
          </p:cNvPr>
          <p:cNvPicPr preferRelativeResize="0"/>
          <p:nvPr/>
        </p:nvPicPr>
        <p:blipFill rotWithShape="1">
          <a:blip r:embed="rId15">
            <a:alphaModFix amt="80000"/>
          </a:blip>
          <a:srcRect l="14049" t="4634" r="20905"/>
          <a:stretch/>
        </p:blipFill>
        <p:spPr>
          <a:xfrm rot="5400000">
            <a:off x="8708623" y="158947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3;p22">
            <a:extLst>
              <a:ext uri="{FF2B5EF4-FFF2-40B4-BE49-F238E27FC236}">
                <a16:creationId xmlns:a16="http://schemas.microsoft.com/office/drawing/2014/main" id="{8C121A81-84C3-0F8B-57B8-EFD691A0450C}"/>
              </a:ext>
            </a:extLst>
          </p:cNvPr>
          <p:cNvPicPr preferRelativeResize="0"/>
          <p:nvPr/>
        </p:nvPicPr>
        <p:blipFill rotWithShape="1">
          <a:blip r:embed="rId16">
            <a:alphaModFix amt="64000"/>
          </a:blip>
          <a:srcRect l="14049" t="4634" r="20905"/>
          <a:stretch/>
        </p:blipFill>
        <p:spPr>
          <a:xfrm rot="4856142">
            <a:off x="8673553" y="-1147020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7;p23">
            <a:extLst>
              <a:ext uri="{FF2B5EF4-FFF2-40B4-BE49-F238E27FC236}">
                <a16:creationId xmlns:a16="http://schemas.microsoft.com/office/drawing/2014/main" id="{A6314597-3F76-1511-0275-736B442974B0}"/>
              </a:ext>
            </a:extLst>
          </p:cNvPr>
          <p:cNvPicPr preferRelativeResize="0"/>
          <p:nvPr/>
        </p:nvPicPr>
        <p:blipFill>
          <a:blip r:embed="rId17">
            <a:alphaModFix amt="79000"/>
          </a:blip>
          <a:stretch>
            <a:fillRect/>
          </a:stretch>
        </p:blipFill>
        <p:spPr>
          <a:xfrm rot="15575869">
            <a:off x="3917327" y="-1945037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4;p18">
            <a:extLst>
              <a:ext uri="{FF2B5EF4-FFF2-40B4-BE49-F238E27FC236}">
                <a16:creationId xmlns:a16="http://schemas.microsoft.com/office/drawing/2014/main" id="{30A0B065-2305-B34E-A66B-92381296D159}"/>
              </a:ext>
            </a:extLst>
          </p:cNvPr>
          <p:cNvPicPr preferRelativeResize="0"/>
          <p:nvPr/>
        </p:nvPicPr>
        <p:blipFill rotWithShape="1">
          <a:blip r:embed="rId18">
            <a:alphaModFix amt="75000"/>
          </a:blip>
          <a:srcRect l="5752" t="21894" r="5752" b="21894"/>
          <a:stretch/>
        </p:blipFill>
        <p:spPr>
          <a:xfrm rot="21059312">
            <a:off x="750295" y="-531395"/>
            <a:ext cx="4671898" cy="953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9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 Project Proposal Infographics by Slidesgo">
  <a:themeElements>
    <a:clrScheme name="Simple Light">
      <a:dk1>
        <a:srgbClr val="3E4747"/>
      </a:dk1>
      <a:lt1>
        <a:srgbClr val="EFEFEF"/>
      </a:lt1>
      <a:dk2>
        <a:srgbClr val="5B3554"/>
      </a:dk2>
      <a:lt2>
        <a:srgbClr val="E9C280"/>
      </a:lt2>
      <a:accent1>
        <a:srgbClr val="C27023"/>
      </a:accent1>
      <a:accent2>
        <a:srgbClr val="AC91CA"/>
      </a:accent2>
      <a:accent3>
        <a:srgbClr val="7F59AD"/>
      </a:accent3>
      <a:accent4>
        <a:srgbClr val="657B79"/>
      </a:accent4>
      <a:accent5>
        <a:srgbClr val="B7B7B7"/>
      </a:accent5>
      <a:accent6>
        <a:srgbClr val="FFFFFF"/>
      </a:accent6>
      <a:hlink>
        <a:srgbClr val="3E4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41</Words>
  <Application>Microsoft Office PowerPoint</Application>
  <PresentationFormat>On-screen Show (16:9)</PresentationFormat>
  <Paragraphs>15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Lexend Tera</vt:lpstr>
      <vt:lpstr>Roboto</vt:lpstr>
      <vt:lpstr>Courier New</vt:lpstr>
      <vt:lpstr>Arial</vt:lpstr>
      <vt:lpstr>Darker Grotesque Medium</vt:lpstr>
      <vt:lpstr>Watercolor Project Proposal Infographics by Slidesgo</vt:lpstr>
      <vt:lpstr>Дипломен проект за държавен зрелостен изпит</vt:lpstr>
      <vt:lpstr>Идеята</vt:lpstr>
      <vt:lpstr>Път на разработка</vt:lpstr>
      <vt:lpstr>Демо</vt:lpstr>
      <vt:lpstr>Въпроси?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Ученически практики 2022/2023</dc:title>
  <cp:lastModifiedBy>Васил Л. Младенов</cp:lastModifiedBy>
  <cp:revision>3</cp:revision>
  <dcterms:modified xsi:type="dcterms:W3CDTF">2024-04-09T19:12:18Z</dcterms:modified>
</cp:coreProperties>
</file>